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2FEC-0A71-4611-8BB2-0E8358EB453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FB740-D37F-486E-92C3-532751D820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641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2FEC-0A71-4611-8BB2-0E8358EB453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FB740-D37F-486E-92C3-532751D820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348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2FEC-0A71-4611-8BB2-0E8358EB453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FB740-D37F-486E-92C3-532751D820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252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2FEC-0A71-4611-8BB2-0E8358EB453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FB740-D37F-486E-92C3-532751D820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932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2FEC-0A71-4611-8BB2-0E8358EB453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FB740-D37F-486E-92C3-532751D820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91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2FEC-0A71-4611-8BB2-0E8358EB453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FB740-D37F-486E-92C3-532751D820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582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2FEC-0A71-4611-8BB2-0E8358EB453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FB740-D37F-486E-92C3-532751D820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311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2FEC-0A71-4611-8BB2-0E8358EB453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FB740-D37F-486E-92C3-532751D820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627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2FEC-0A71-4611-8BB2-0E8358EB453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FB740-D37F-486E-92C3-532751D820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6769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2FEC-0A71-4611-8BB2-0E8358EB453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FB740-D37F-486E-92C3-532751D820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168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2FEC-0A71-4611-8BB2-0E8358EB453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FB740-D37F-486E-92C3-532751D820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362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F2FEC-0A71-4611-8BB2-0E8358EB453E}" type="datetimeFigureOut">
              <a:rPr lang="nl-NL" smtClean="0"/>
              <a:t>26-4-2016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FB740-D37F-486E-92C3-532751D820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1.2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Het ontstaan van steden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8328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Ontstaan van de eerste </a:t>
            </a:r>
            <a:r>
              <a:rPr lang="nl-NL" smtClean="0"/>
              <a:t>stedelijke gemeenschappen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0874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landbouwsamenleving </a:t>
            </a:r>
            <a:r>
              <a:rPr lang="nl-NL" dirty="0" smtClean="0">
                <a:sym typeface="Wingdings" panose="05000000000000000000" pitchFamily="2" charset="2"/>
              </a:rPr>
              <a:t> stad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Wanneer? +/- 3300 v Chr. in het Midden-Oosten. </a:t>
            </a:r>
          </a:p>
          <a:p>
            <a:pPr marL="0" indent="0">
              <a:buNone/>
            </a:pPr>
            <a:r>
              <a:rPr lang="nl-NL" dirty="0" smtClean="0"/>
              <a:t>Waarom? Daar was de landbouwsamenleving tot een hoger level gekomen. Omdat men beschikte over vruchtbare gebieden met veel opbrengsten.  </a:t>
            </a:r>
          </a:p>
          <a:p>
            <a:pPr marL="0" indent="0">
              <a:buNone/>
            </a:pPr>
            <a:r>
              <a:rPr lang="nl-NL" dirty="0" smtClean="0"/>
              <a:t>Hoe? </a:t>
            </a:r>
          </a:p>
          <a:p>
            <a:pPr marL="0" indent="0">
              <a:buNone/>
            </a:pPr>
            <a:r>
              <a:rPr lang="nl-NL" dirty="0" smtClean="0"/>
              <a:t>1. </a:t>
            </a:r>
            <a:r>
              <a:rPr lang="nl-NL" dirty="0" smtClean="0">
                <a:solidFill>
                  <a:srgbClr val="FF0000"/>
                </a:solidFill>
              </a:rPr>
              <a:t>De bevolking groeide </a:t>
            </a:r>
            <a:r>
              <a:rPr lang="nl-NL" dirty="0" smtClean="0">
                <a:sym typeface="Wingdings" panose="05000000000000000000" pitchFamily="2" charset="2"/>
              </a:rPr>
              <a:t> 2.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niet iedereen hoefde een bijdrage te leveren in de voedselvoorziening (boer zijn) </a:t>
            </a:r>
            <a:r>
              <a:rPr lang="nl-NL" dirty="0" smtClean="0">
                <a:sym typeface="Wingdings" panose="05000000000000000000" pitchFamily="2" charset="2"/>
              </a:rPr>
              <a:t> 3.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ontstaan specialisatie </a:t>
            </a:r>
            <a:r>
              <a:rPr lang="nl-NL" dirty="0" smtClean="0">
                <a:sym typeface="Wingdings" panose="05000000000000000000" pitchFamily="2" charset="2"/>
              </a:rPr>
              <a:t>(ambacht = pottenbakker /mandenvlechter /timmerman enz.) + handel + priesters) =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ontstaan van een samenleving met arbeidsdeling en sociale verschillen </a:t>
            </a:r>
            <a:r>
              <a:rPr lang="nl-NL" dirty="0" smtClean="0">
                <a:sym typeface="Wingdings" panose="05000000000000000000" pitchFamily="2" charset="2"/>
              </a:rPr>
              <a:t>(verschillen in macht en bezit)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= stad</a:t>
            </a:r>
            <a:r>
              <a:rPr lang="nl-NL" dirty="0" smtClean="0">
                <a:sym typeface="Wingdings" panose="05000000000000000000" pitchFamily="2" charset="2"/>
              </a:rPr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3827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stad: altijd </a:t>
            </a:r>
            <a:r>
              <a:rPr lang="nl-NL" dirty="0" smtClean="0"/>
              <a:t>een bestuur </a:t>
            </a:r>
            <a:r>
              <a:rPr lang="nl-NL" dirty="0" smtClean="0"/>
              <a:t>+ schrift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Ontstaan van een samenleving met arbeidsdeling en sociale verschillen </a:t>
            </a:r>
            <a:r>
              <a:rPr lang="nl-NL" dirty="0" smtClean="0">
                <a:sym typeface="Wingdings" panose="05000000000000000000" pitchFamily="2" charset="2"/>
              </a:rPr>
              <a:t>(verschillen in macht en bezit)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= stad</a:t>
            </a:r>
            <a:r>
              <a:rPr lang="nl-NL" dirty="0" smtClean="0">
                <a:sym typeface="Wingdings" panose="05000000000000000000" pitchFamily="2" charset="2"/>
              </a:rPr>
              <a:t>. 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= 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Complexe </a:t>
            </a:r>
            <a:r>
              <a:rPr lang="nl-NL" sz="2200" i="1" dirty="0" smtClean="0">
                <a:sym typeface="Wingdings" panose="05000000000000000000" pitchFamily="2" charset="2"/>
              </a:rPr>
              <a:t>(ingewikkelde) </a:t>
            </a:r>
            <a:r>
              <a:rPr lang="nl-NL" dirty="0" smtClean="0">
                <a:sym typeface="Wingdings" panose="05000000000000000000" pitchFamily="2" charset="2"/>
              </a:rPr>
              <a:t>samenleving (i.v.m. allerlei taken / functies /verschillen) DUS behoefte voor een goed georganiseerd bestuur.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 smtClean="0">
                <a:sym typeface="Wingdings" panose="05000000000000000000" pitchFamily="2" charset="2"/>
              </a:rPr>
              <a:t>Ontstaan van een bestuurlijk systeem. Bijv. door een vorst / belangrijke familie + ambtenaren. 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nl-NL" dirty="0" smtClean="0">
                <a:sym typeface="Wingdings" panose="05000000000000000000" pitchFamily="2" charset="2"/>
              </a:rPr>
              <a:t>Ontstaan van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het schrift </a:t>
            </a:r>
            <a:r>
              <a:rPr lang="nl-NL" i="1" dirty="0" smtClean="0">
                <a:sym typeface="Wingdings" panose="05000000000000000000" pitchFamily="2" charset="2"/>
              </a:rPr>
              <a:t>(ong. 3300 v </a:t>
            </a:r>
            <a:r>
              <a:rPr lang="nl-NL" i="1" dirty="0" err="1" smtClean="0">
                <a:sym typeface="Wingdings" panose="05000000000000000000" pitchFamily="2" charset="2"/>
              </a:rPr>
              <a:t>Chr</a:t>
            </a:r>
            <a:r>
              <a:rPr lang="nl-NL" i="1" dirty="0" smtClean="0">
                <a:sym typeface="Wingdings" panose="05000000000000000000" pitchFamily="2" charset="2"/>
              </a:rPr>
              <a:t>): </a:t>
            </a:r>
            <a:r>
              <a:rPr lang="nl-NL" dirty="0" smtClean="0">
                <a:sym typeface="Wingdings" panose="05000000000000000000" pitchFamily="2" charset="2"/>
              </a:rPr>
              <a:t>door de complexiteit van de samenleving was er behoefte om administratie bij te houden.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Ovale toelichting 3"/>
          <p:cNvSpPr/>
          <p:nvPr/>
        </p:nvSpPr>
        <p:spPr>
          <a:xfrm>
            <a:off x="2859110" y="6176963"/>
            <a:ext cx="4146997" cy="584444"/>
          </a:xfrm>
          <a:prstGeom prst="wedgeEllipseCallout">
            <a:avLst>
              <a:gd name="adj1" fmla="val -30862"/>
              <a:gd name="adj2" fmla="val -84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Schrift? = historie.</a:t>
            </a:r>
          </a:p>
          <a:p>
            <a:pPr algn="ctr"/>
            <a:r>
              <a:rPr lang="nl-NL" dirty="0" smtClean="0"/>
              <a:t>Geen schrift?  = prehistorie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4163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Bijna alles wat we weten van volken uit de prehistorie komt uit onderzoek van </a:t>
            </a:r>
            <a:r>
              <a:rPr lang="nl-NL" dirty="0" smtClean="0"/>
              <a:t>materiële bronnen</a:t>
            </a:r>
            <a:r>
              <a:rPr lang="nl-NL" dirty="0"/>
              <a:t>. Toch kennen we van sommige prehistorische volken de naam van hun aanvoerder.</a:t>
            </a:r>
          </a:p>
          <a:p>
            <a:pPr marL="0" indent="0">
              <a:buNone/>
            </a:pPr>
            <a:r>
              <a:rPr lang="nl-NL" dirty="0"/>
              <a:t>2p  Leg uit waardoor:</a:t>
            </a:r>
          </a:p>
          <a:p>
            <a:pPr marL="0" indent="0">
              <a:buNone/>
            </a:pPr>
            <a:r>
              <a:rPr lang="nl-NL" dirty="0"/>
              <a:t>• we voor volken uit de prehistorie meestal alleen over materiële bronnen beschikken,</a:t>
            </a:r>
          </a:p>
          <a:p>
            <a:pPr marL="0" indent="0">
              <a:buNone/>
            </a:pPr>
            <a:r>
              <a:rPr lang="nl-NL" dirty="0"/>
              <a:t>• maar soms de naam van hun aanvoerder kennen.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7391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Een </a:t>
            </a:r>
            <a:r>
              <a:rPr lang="nl-NL" dirty="0"/>
              <a:t>juist antwoord bevat de volgende elementen:</a:t>
            </a:r>
          </a:p>
          <a:p>
            <a:pPr marL="0" indent="0">
              <a:buNone/>
            </a:pPr>
            <a:r>
              <a:rPr lang="nl-NL" dirty="0"/>
              <a:t>• een aanduiding van de kern van het begrip prehistorie (het desbetreffende volk kende </a:t>
            </a:r>
            <a:r>
              <a:rPr lang="nl-NL" dirty="0" smtClean="0"/>
              <a:t>zelf geen </a:t>
            </a:r>
            <a:r>
              <a:rPr lang="nl-NL" dirty="0"/>
              <a:t>schrift) waardoor over volken zonder schrift alleen informatie kan worden gehaald </a:t>
            </a:r>
            <a:r>
              <a:rPr lang="nl-NL" dirty="0" smtClean="0"/>
              <a:t>uit materiële </a:t>
            </a:r>
            <a:r>
              <a:rPr lang="nl-NL" dirty="0"/>
              <a:t>bronnen, omdat er verder geen bronmateriaal voorhanden is/alleen bronnen </a:t>
            </a:r>
            <a:r>
              <a:rPr lang="nl-NL" dirty="0" smtClean="0"/>
              <a:t>van duurzaam </a:t>
            </a:r>
            <a:r>
              <a:rPr lang="nl-NL" dirty="0"/>
              <a:t>materiaal zijn overgebleven </a:t>
            </a:r>
            <a:r>
              <a:rPr lang="nl-NL" b="1" dirty="0"/>
              <a:t>1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• een uitleg dat, terwijl het ene volk nog schriftloos was, een volk met schrift in </a:t>
            </a:r>
            <a:r>
              <a:rPr lang="nl-NL"/>
              <a:t>dezelfde </a:t>
            </a:r>
            <a:r>
              <a:rPr lang="nl-NL" smtClean="0"/>
              <a:t>tijd al </a:t>
            </a:r>
            <a:r>
              <a:rPr lang="nl-NL" i="1" dirty="0"/>
              <a:t>over </a:t>
            </a:r>
            <a:r>
              <a:rPr lang="nl-NL" dirty="0"/>
              <a:t>dit prehistorische volk kon schrijven </a:t>
            </a:r>
            <a:r>
              <a:rPr lang="nl-NL" b="1" dirty="0"/>
              <a:t>1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8009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364</Words>
  <Application>Microsoft Office PowerPoint</Application>
  <PresentationFormat>Breedbeeld</PresentationFormat>
  <Paragraphs>28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Paragraaf 1.2</vt:lpstr>
      <vt:lpstr>Kenmerkend aspect</vt:lpstr>
      <vt:lpstr>Van landbouwsamenleving  stad</vt:lpstr>
      <vt:lpstr>De stad: altijd een bestuur + schrift</vt:lpstr>
      <vt:lpstr>examenvraag</vt:lpstr>
      <vt:lpstr>Antwoord examenvraag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1.2</dc:title>
  <dc:creator>Biemans, KJA (Kristel)</dc:creator>
  <cp:lastModifiedBy>Biemans, KJA (Kristel)</cp:lastModifiedBy>
  <cp:revision>6</cp:revision>
  <dcterms:created xsi:type="dcterms:W3CDTF">2016-04-14T12:26:13Z</dcterms:created>
  <dcterms:modified xsi:type="dcterms:W3CDTF">2016-04-26T14:28:00Z</dcterms:modified>
</cp:coreProperties>
</file>